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1" r:id="rId22"/>
    <p:sldId id="277" r:id="rId23"/>
    <p:sldId id="278" r:id="rId24"/>
    <p:sldId id="279" r:id="rId25"/>
    <p:sldId id="280" r:id="rId26"/>
    <p:sldId id="282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93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Interviews – Types &amp; Techniques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Nina Roy Choudhury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Interviewer’s Role and Preparation</a:t>
            </a:r>
          </a:p>
          <a:p>
            <a:r>
              <a:rPr lang="en-US" dirty="0" smtClean="0"/>
              <a:t>Know your applicant. Study the resume in advance. Use resume to probe deeper.</a:t>
            </a:r>
          </a:p>
          <a:p>
            <a:r>
              <a:rPr lang="en-US" dirty="0" smtClean="0"/>
              <a:t>Ensure privacy and interruption free session. Mobiles should be switched off.</a:t>
            </a:r>
          </a:p>
          <a:p>
            <a:r>
              <a:rPr lang="en-US" dirty="0" smtClean="0"/>
              <a:t>Allow enough time for the interview. Do not rush through it. Give interviewee time to answer as well as ask questions.</a:t>
            </a:r>
          </a:p>
          <a:p>
            <a:r>
              <a:rPr lang="en-US" dirty="0" smtClean="0"/>
              <a:t>Don’t waste time. Keep control over the interview by preventing unnecessary discussions.</a:t>
            </a:r>
          </a:p>
          <a:p>
            <a:r>
              <a:rPr lang="en-US" dirty="0" smtClean="0"/>
              <a:t>Be familiar with the post/job and its requirements to be able to test the applicant’s suitability.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 clear about the type and amount of knowledge/information needed to come to a decision.</a:t>
            </a:r>
          </a:p>
          <a:p>
            <a:r>
              <a:rPr lang="en-US" dirty="0" smtClean="0"/>
              <a:t>Receive the candidates cheerfully. Put them at ease. Ask open ended questions.</a:t>
            </a:r>
          </a:p>
          <a:p>
            <a:r>
              <a:rPr lang="en-US" dirty="0" smtClean="0"/>
              <a:t>Aim to find out how much the candidate knows and not what he doesn’t know.</a:t>
            </a:r>
          </a:p>
          <a:p>
            <a:r>
              <a:rPr lang="en-US" dirty="0" smtClean="0"/>
              <a:t>Be a good listener. Look for non verbal messages.</a:t>
            </a:r>
          </a:p>
          <a:p>
            <a:r>
              <a:rPr lang="en-US" dirty="0" smtClean="0"/>
              <a:t>Pay attention to the close of the interview. Concentrate  throughout.</a:t>
            </a:r>
          </a:p>
          <a:p>
            <a:r>
              <a:rPr lang="en-US" dirty="0" smtClean="0"/>
              <a:t>At the end thank the candidate giving details of declaration of results.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Interviewee’s preparation</a:t>
            </a:r>
          </a:p>
          <a:p>
            <a:r>
              <a:rPr lang="en-US" dirty="0" smtClean="0"/>
              <a:t>Learn about the post, nature of the job, company, its products. Scrutinize the advertisement. Speak to people with experience in that post/company. Learn about the company from different sources.</a:t>
            </a:r>
          </a:p>
          <a:p>
            <a:r>
              <a:rPr lang="en-US" dirty="0" smtClean="0"/>
              <a:t>Anticipate questions and prepare your answers. Questions will be related to the post, your resume, training and experience.</a:t>
            </a:r>
          </a:p>
          <a:p>
            <a:r>
              <a:rPr lang="en-US" dirty="0" smtClean="0"/>
              <a:t>Be present well in time.</a:t>
            </a:r>
          </a:p>
          <a:p>
            <a:r>
              <a:rPr lang="en-US" dirty="0" smtClean="0"/>
              <a:t>Be neat, tidy and well groomed. Dress modestly and in sober </a:t>
            </a:r>
            <a:r>
              <a:rPr lang="en-US" dirty="0" err="1" smtClean="0"/>
              <a:t>colours</a:t>
            </a:r>
            <a:r>
              <a:rPr lang="en-US" dirty="0" smtClean="0"/>
              <a:t>. Appear presentable and businesslike.</a:t>
            </a:r>
          </a:p>
          <a:p>
            <a:r>
              <a:rPr lang="en-US" dirty="0" smtClean="0"/>
              <a:t>Be cheerful and confident. Be interested in the job and the company. Don’t be anxious about the interview.</a:t>
            </a:r>
          </a:p>
          <a:p>
            <a:r>
              <a:rPr lang="en-US" dirty="0" smtClean="0"/>
              <a:t>Wish the interviewer/s. Do not interrupt. Listen carefully. Speak when you are supposed to.</a:t>
            </a:r>
          </a:p>
          <a:p>
            <a:r>
              <a:rPr lang="en-US" dirty="0" smtClean="0"/>
              <a:t>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6951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 questions frankly and honestly. Do not bluff.</a:t>
            </a:r>
          </a:p>
          <a:p>
            <a:r>
              <a:rPr lang="en-US" dirty="0" smtClean="0"/>
              <a:t>Be audible. Speak in a clear and pleasant tone. Look at the interviewer.</a:t>
            </a:r>
          </a:p>
          <a:p>
            <a:r>
              <a:rPr lang="en-US" dirty="0" smtClean="0"/>
              <a:t>Be enthusiastic but do not argue. Disagree politely if you have to.</a:t>
            </a:r>
          </a:p>
          <a:p>
            <a:r>
              <a:rPr lang="en-US" dirty="0" smtClean="0"/>
              <a:t>Leave when you are asked to. Thank the interviewer. You may ask about the results.</a:t>
            </a:r>
          </a:p>
          <a:p>
            <a:r>
              <a:rPr lang="en-US" dirty="0" smtClean="0"/>
              <a:t>Maintain a positive attitude and inspire trust and confidence through your speech and conduct.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1527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Interviewer’s</a:t>
            </a:r>
            <a:r>
              <a:rPr lang="en-US" dirty="0"/>
              <a:t> </a:t>
            </a:r>
            <a:r>
              <a:rPr lang="en-US" dirty="0" smtClean="0"/>
              <a:t>Preferences</a:t>
            </a:r>
          </a:p>
          <a:p>
            <a:r>
              <a:rPr lang="en-US" dirty="0" smtClean="0"/>
              <a:t>Likes:</a:t>
            </a:r>
          </a:p>
          <a:p>
            <a:r>
              <a:rPr lang="en-US" dirty="0" smtClean="0"/>
              <a:t>Candidates who are punctual, polite, speak distinctly, shake hands firmly, are quietly confident and good listeners, who speak neither too much nor too little, have a good posture, cheerful, straightforward, sincere, enthusiastic, with a sense of </a:t>
            </a:r>
            <a:r>
              <a:rPr lang="en-US" dirty="0" err="1" smtClean="0"/>
              <a:t>humour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Dislikes:</a:t>
            </a:r>
          </a:p>
          <a:p>
            <a:r>
              <a:rPr lang="en-US" dirty="0" smtClean="0"/>
              <a:t>Those who are boastful, with a superiority/inferiority complex, too opinionated, dominating, nitpicking, critical, do not give enough information, too hearty, too timid</a:t>
            </a:r>
            <a:r>
              <a:rPr lang="en-US" smtClean="0"/>
              <a:t>, fidgety.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67517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Interviews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Interviews are categorized as DIRECTIONAL and  NON DIRECTIONAL</a:t>
            </a:r>
          </a:p>
          <a:p>
            <a:r>
              <a:rPr lang="en-US" dirty="0" smtClean="0"/>
              <a:t>Directional Interview :</a:t>
            </a:r>
          </a:p>
          <a:p>
            <a:r>
              <a:rPr lang="en-US" dirty="0" smtClean="0"/>
              <a:t>Objective, purpose and outcome of interview is known to interviewer/interviewee</a:t>
            </a:r>
          </a:p>
          <a:p>
            <a:r>
              <a:rPr lang="en-US" dirty="0" smtClean="0"/>
              <a:t>Official and formal</a:t>
            </a:r>
          </a:p>
          <a:p>
            <a:r>
              <a:rPr lang="en-US" dirty="0" smtClean="0"/>
              <a:t>Selection, reprimand, appraisal and assessment interviews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 Directional Interview</a:t>
            </a:r>
          </a:p>
          <a:p>
            <a:r>
              <a:rPr lang="en-US" dirty="0" smtClean="0"/>
              <a:t>Objective and outcome is not clearly defined.</a:t>
            </a:r>
          </a:p>
          <a:p>
            <a:r>
              <a:rPr lang="en-US" dirty="0" smtClean="0"/>
              <a:t>Aim is to improve human relations, build co operation and goodwill.</a:t>
            </a:r>
          </a:p>
          <a:p>
            <a:r>
              <a:rPr lang="en-US" dirty="0" smtClean="0"/>
              <a:t>No fixed and rigid structure</a:t>
            </a:r>
          </a:p>
          <a:p>
            <a:r>
              <a:rPr lang="en-US" dirty="0" smtClean="0"/>
              <a:t>Grievance, exit interviews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One-one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format</a:t>
            </a:r>
          </a:p>
          <a:p>
            <a:r>
              <a:rPr lang="en-US" dirty="0" smtClean="0"/>
              <a:t>Single interviewer and single interviewee</a:t>
            </a:r>
          </a:p>
          <a:p>
            <a:r>
              <a:rPr lang="en-US" dirty="0" smtClean="0"/>
              <a:t>May be biased or prejudiced</a:t>
            </a:r>
          </a:p>
          <a:p>
            <a:r>
              <a:rPr lang="en-US" dirty="0" smtClean="0"/>
              <a:t>But useful for personal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 err="1" smtClean="0"/>
              <a:t>Counselling</a:t>
            </a:r>
            <a:r>
              <a:rPr lang="en-US" dirty="0" smtClean="0"/>
              <a:t>, </a:t>
            </a:r>
            <a:r>
              <a:rPr lang="en-US" dirty="0" err="1" smtClean="0"/>
              <a:t>grievance,reprimand</a:t>
            </a:r>
            <a:r>
              <a:rPr lang="en-US" dirty="0" smtClean="0"/>
              <a:t>, exit interviews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interviewers and single interviewee</a:t>
            </a:r>
          </a:p>
          <a:p>
            <a:r>
              <a:rPr lang="en-US" dirty="0" smtClean="0"/>
              <a:t>Interviewers are specialists/experts</a:t>
            </a:r>
          </a:p>
          <a:p>
            <a:r>
              <a:rPr lang="en-US" dirty="0" smtClean="0"/>
              <a:t>Combination of age and experience</a:t>
            </a:r>
          </a:p>
          <a:p>
            <a:r>
              <a:rPr lang="en-US" dirty="0" smtClean="0"/>
              <a:t>Candidate can be tested from different angles</a:t>
            </a:r>
          </a:p>
          <a:p>
            <a:r>
              <a:rPr lang="en-US" dirty="0" smtClean="0"/>
              <a:t>Comprehensive</a:t>
            </a:r>
          </a:p>
          <a:p>
            <a:r>
              <a:rPr lang="en-US" dirty="0" smtClean="0"/>
              <a:t>Neutralizes bias and prejudice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All interviews follow the WASP method.</a:t>
            </a:r>
          </a:p>
          <a:p>
            <a:r>
              <a:rPr lang="en-US" dirty="0" smtClean="0"/>
              <a:t>W : Welcome</a:t>
            </a:r>
          </a:p>
          <a:p>
            <a:r>
              <a:rPr lang="en-US" dirty="0" smtClean="0"/>
              <a:t>A    :Acquiring information</a:t>
            </a:r>
          </a:p>
          <a:p>
            <a:r>
              <a:rPr lang="en-US" dirty="0" smtClean="0"/>
              <a:t>        Information about the candidate </a:t>
            </a:r>
          </a:p>
          <a:p>
            <a:r>
              <a:rPr lang="en-US" dirty="0" smtClean="0"/>
              <a:t>        Information about the organization</a:t>
            </a:r>
          </a:p>
          <a:p>
            <a:r>
              <a:rPr lang="en-US" dirty="0" smtClean="0"/>
              <a:t>S     : Supplying Information</a:t>
            </a:r>
          </a:p>
          <a:p>
            <a:r>
              <a:rPr lang="en-US" dirty="0" smtClean="0"/>
              <a:t>        Information about the job, organization,</a:t>
            </a:r>
          </a:p>
          <a:p>
            <a:r>
              <a:rPr lang="en-US" dirty="0" smtClean="0"/>
              <a:t>         terms and conditions of service</a:t>
            </a:r>
          </a:p>
          <a:p>
            <a:r>
              <a:rPr lang="en-US" dirty="0" smtClean="0"/>
              <a:t>         Information about qualifications, training, </a:t>
            </a:r>
          </a:p>
          <a:p>
            <a:r>
              <a:rPr lang="en-US" dirty="0" smtClean="0"/>
              <a:t>          experience, aptitude, etc</a:t>
            </a:r>
          </a:p>
          <a:p>
            <a:r>
              <a:rPr lang="en-US" dirty="0" smtClean="0"/>
              <a:t>P      : Parting</a:t>
            </a:r>
          </a:p>
          <a:p>
            <a:r>
              <a:rPr lang="en-US" dirty="0" smtClean="0"/>
              <a:t>         Thanking each other, </a:t>
            </a:r>
            <a:r>
              <a:rPr lang="en-US" smtClean="0"/>
              <a:t>bidding goodbye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Interviews are examples of two way communication through dialogue and personal </a:t>
            </a:r>
            <a:r>
              <a:rPr lang="en-US" dirty="0"/>
              <a:t>i</a:t>
            </a:r>
            <a:r>
              <a:rPr lang="en-US" dirty="0" smtClean="0"/>
              <a:t>nteraction</a:t>
            </a:r>
          </a:p>
          <a:p>
            <a:pPr>
              <a:buNone/>
            </a:pPr>
            <a:r>
              <a:rPr lang="en-US" dirty="0" smtClean="0"/>
              <a:t>This interaction is important for selection purpose.</a:t>
            </a:r>
          </a:p>
          <a:p>
            <a:pPr>
              <a:buNone/>
            </a:pPr>
            <a:r>
              <a:rPr lang="en-US" dirty="0" smtClean="0"/>
              <a:t>Interviews are part of the screening process.</a:t>
            </a:r>
          </a:p>
          <a:p>
            <a:pPr>
              <a:buNone/>
            </a:pPr>
            <a:r>
              <a:rPr lang="en-US" dirty="0" smtClean="0"/>
              <a:t>Screening involves : Advertisement, Application and biodata, Group Discussion and Interviews.</a:t>
            </a:r>
          </a:p>
          <a:p>
            <a:pPr>
              <a:buNone/>
            </a:pPr>
            <a:r>
              <a:rPr lang="en-US" dirty="0" smtClean="0"/>
              <a:t>Organizations conduct screening and routine interviews- preliminary, final, </a:t>
            </a:r>
            <a:r>
              <a:rPr lang="en-US" dirty="0" err="1" smtClean="0"/>
              <a:t>assessment,reprimand</a:t>
            </a:r>
            <a:r>
              <a:rPr lang="en-US" dirty="0" smtClean="0"/>
              <a:t>, grievance etc.,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 in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Employment/Selection Interview</a:t>
            </a:r>
          </a:p>
          <a:p>
            <a:r>
              <a:rPr lang="en-US" dirty="0" smtClean="0"/>
              <a:t>Primary Objective:</a:t>
            </a:r>
          </a:p>
          <a:p>
            <a:r>
              <a:rPr lang="en-US" dirty="0" smtClean="0"/>
              <a:t>To select the best candidate for the job</a:t>
            </a:r>
          </a:p>
          <a:p>
            <a:r>
              <a:rPr lang="en-US" dirty="0" smtClean="0"/>
              <a:t>Secondary Objectives:</a:t>
            </a:r>
          </a:p>
          <a:p>
            <a:r>
              <a:rPr lang="en-US" dirty="0" smtClean="0"/>
              <a:t>To obtain first hand information about:</a:t>
            </a:r>
          </a:p>
          <a:p>
            <a:r>
              <a:rPr lang="en-US" dirty="0" smtClean="0"/>
              <a:t>Qualifications, aptitude, attitude</a:t>
            </a:r>
          </a:p>
          <a:p>
            <a:r>
              <a:rPr lang="en-US" dirty="0" smtClean="0"/>
              <a:t>To provide essential facts about the job and the company</a:t>
            </a:r>
          </a:p>
          <a:p>
            <a:r>
              <a:rPr lang="en-US" dirty="0" smtClean="0"/>
              <a:t>To create mutual understanding between the company and the applicant</a:t>
            </a:r>
          </a:p>
          <a:p>
            <a:r>
              <a:rPr lang="en-US" dirty="0" smtClean="0"/>
              <a:t>To generate goodwill towards the company</a:t>
            </a:r>
          </a:p>
          <a:p>
            <a:r>
              <a:rPr lang="en-US" dirty="0" smtClean="0"/>
              <a:t>Employment interviews may be on-one, panel interviews</a:t>
            </a:r>
          </a:p>
          <a:p>
            <a:r>
              <a:rPr lang="en-US" dirty="0" smtClean="0"/>
              <a:t>Formal and official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Assessment/ Appraisal Interview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Primary objective:</a:t>
            </a:r>
          </a:p>
          <a:p>
            <a:r>
              <a:rPr lang="en-US" dirty="0" smtClean="0"/>
              <a:t>To review performance of employees/</a:t>
            </a:r>
            <a:r>
              <a:rPr lang="en-US" dirty="0" err="1" smtClean="0"/>
              <a:t>deptts</a:t>
            </a:r>
            <a:endParaRPr lang="en-US" dirty="0" smtClean="0"/>
          </a:p>
          <a:p>
            <a:r>
              <a:rPr lang="en-US" dirty="0" smtClean="0"/>
              <a:t>Secondary Objectives:</a:t>
            </a:r>
          </a:p>
          <a:p>
            <a:r>
              <a:rPr lang="en-US" dirty="0" smtClean="0"/>
              <a:t>To discuss tasks, responsibilities, achievements of employees</a:t>
            </a:r>
          </a:p>
          <a:p>
            <a:r>
              <a:rPr lang="en-US" dirty="0" smtClean="0"/>
              <a:t>To discuss growth plans</a:t>
            </a:r>
          </a:p>
          <a:p>
            <a:r>
              <a:rPr lang="en-US" dirty="0" smtClean="0"/>
              <a:t>To improve job performance</a:t>
            </a:r>
          </a:p>
          <a:p>
            <a:r>
              <a:rPr lang="en-US" dirty="0" smtClean="0"/>
              <a:t>To obtain feedback</a:t>
            </a:r>
          </a:p>
          <a:p>
            <a:r>
              <a:rPr lang="en-US" dirty="0" smtClean="0"/>
              <a:t>To improve human relations</a:t>
            </a:r>
          </a:p>
          <a:p>
            <a:r>
              <a:rPr lang="en-US" dirty="0" smtClean="0"/>
              <a:t>Appraisal interviews are held at least at least once a year.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Appraisal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successful Appraisal interview is one where:</a:t>
            </a:r>
          </a:p>
          <a:p>
            <a:r>
              <a:rPr lang="en-US" dirty="0" smtClean="0"/>
              <a:t>The senior knows the subordinate’s responsibilities</a:t>
            </a:r>
          </a:p>
          <a:p>
            <a:r>
              <a:rPr lang="en-US" dirty="0" smtClean="0"/>
              <a:t>Subordinates can express themselves freely</a:t>
            </a:r>
          </a:p>
          <a:p>
            <a:r>
              <a:rPr lang="en-US" dirty="0" smtClean="0"/>
              <a:t>Relevant work </a:t>
            </a:r>
            <a:r>
              <a:rPr lang="en-US" dirty="0" err="1" smtClean="0"/>
              <a:t>behaviour</a:t>
            </a:r>
            <a:r>
              <a:rPr lang="en-US" dirty="0" smtClean="0"/>
              <a:t>  and achievements</a:t>
            </a:r>
          </a:p>
          <a:p>
            <a:r>
              <a:rPr lang="en-US" dirty="0" smtClean="0"/>
              <a:t>Interviews are on a regular basis</a:t>
            </a:r>
          </a:p>
          <a:p>
            <a:r>
              <a:rPr lang="en-US" dirty="0" smtClean="0"/>
              <a:t>Proper training is given to all employees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Grievance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objective:</a:t>
            </a:r>
          </a:p>
          <a:p>
            <a:r>
              <a:rPr lang="en-US" dirty="0" smtClean="0"/>
              <a:t>To get an insight /clarifications on problems of </a:t>
            </a:r>
            <a:r>
              <a:rPr lang="en-US" dirty="0" smtClean="0"/>
              <a:t>employees</a:t>
            </a:r>
          </a:p>
          <a:p>
            <a:r>
              <a:rPr lang="en-US" dirty="0" smtClean="0"/>
              <a:t>Secondary objectives</a:t>
            </a:r>
          </a:p>
          <a:p>
            <a:r>
              <a:rPr lang="en-US" dirty="0" smtClean="0"/>
              <a:t>To obtain feedback through complaints and grievances</a:t>
            </a:r>
          </a:p>
          <a:p>
            <a:r>
              <a:rPr lang="en-US" dirty="0" smtClean="0"/>
              <a:t>To allow employees to vent their feelings/emotions</a:t>
            </a:r>
          </a:p>
          <a:p>
            <a:r>
              <a:rPr lang="en-US" dirty="0" smtClean="0"/>
              <a:t>To take corrective action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Grievance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Final objective</a:t>
            </a:r>
          </a:p>
          <a:p>
            <a:r>
              <a:rPr lang="en-US" dirty="0" smtClean="0"/>
              <a:t>To create harmony</a:t>
            </a:r>
          </a:p>
          <a:p>
            <a:r>
              <a:rPr lang="en-US" dirty="0" smtClean="0"/>
              <a:t>To integrate employee’s goals with </a:t>
            </a:r>
            <a:r>
              <a:rPr lang="en-US" dirty="0" err="1" smtClean="0"/>
              <a:t>org’s</a:t>
            </a:r>
            <a:r>
              <a:rPr lang="en-US" dirty="0" smtClean="0"/>
              <a:t> goal</a:t>
            </a:r>
          </a:p>
          <a:p>
            <a:r>
              <a:rPr lang="en-US" dirty="0" smtClean="0"/>
              <a:t>Interviewer’s Role:</a:t>
            </a:r>
          </a:p>
          <a:p>
            <a:r>
              <a:rPr lang="en-US" dirty="0" smtClean="0"/>
              <a:t>Be a good listener</a:t>
            </a:r>
          </a:p>
          <a:p>
            <a:r>
              <a:rPr lang="en-US" dirty="0" smtClean="0"/>
              <a:t>Allow interviewer to speak freely</a:t>
            </a:r>
          </a:p>
          <a:p>
            <a:r>
              <a:rPr lang="en-US" dirty="0" smtClean="0"/>
              <a:t>Be tactful</a:t>
            </a:r>
          </a:p>
          <a:p>
            <a:r>
              <a:rPr lang="en-US" dirty="0" smtClean="0"/>
              <a:t>Inspire trust and confidence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Primary Objective</a:t>
            </a:r>
          </a:p>
          <a:p>
            <a:r>
              <a:rPr lang="en-US" dirty="0" smtClean="0"/>
              <a:t>To generate goodwill between employer and employee</a:t>
            </a:r>
          </a:p>
          <a:p>
            <a:r>
              <a:rPr lang="en-US" dirty="0" smtClean="0"/>
              <a:t>Secondary Objectives</a:t>
            </a:r>
          </a:p>
          <a:p>
            <a:r>
              <a:rPr lang="en-US" dirty="0" smtClean="0"/>
              <a:t>To collect feedback</a:t>
            </a:r>
          </a:p>
          <a:p>
            <a:r>
              <a:rPr lang="en-US" dirty="0" smtClean="0"/>
              <a:t>To survey employee attitudes to the company</a:t>
            </a:r>
          </a:p>
          <a:p>
            <a:r>
              <a:rPr lang="en-US" dirty="0" smtClean="0"/>
              <a:t>Characteristics</a:t>
            </a:r>
          </a:p>
          <a:p>
            <a:r>
              <a:rPr lang="en-US" dirty="0" smtClean="0"/>
              <a:t>Held after an employee resigns</a:t>
            </a:r>
          </a:p>
          <a:p>
            <a:r>
              <a:rPr lang="en-US" dirty="0" smtClean="0"/>
              <a:t>Effective means of internal PR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</a:t>
            </a:r>
            <a:r>
              <a:rPr lang="en-US" dirty="0" err="1" smtClean="0"/>
              <a:t>Assesment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Organizations have standard evaluation, assessment sheets/formats</a:t>
            </a:r>
          </a:p>
          <a:p>
            <a:r>
              <a:rPr lang="en-US" dirty="0" smtClean="0"/>
              <a:t>These formats given to interviewers</a:t>
            </a:r>
          </a:p>
          <a:p>
            <a:r>
              <a:rPr lang="en-US" dirty="0" smtClean="0"/>
              <a:t>Evaluation is divided into Form and Content</a:t>
            </a:r>
          </a:p>
          <a:p>
            <a:r>
              <a:rPr lang="en-US" dirty="0" smtClean="0"/>
              <a:t>Form:</a:t>
            </a:r>
          </a:p>
          <a:p>
            <a:r>
              <a:rPr lang="en-US" dirty="0" smtClean="0"/>
              <a:t>Candidate’s manner, attitude examined/rated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confident, relaxed, composed, alert….</a:t>
            </a:r>
          </a:p>
          <a:p>
            <a:r>
              <a:rPr lang="en-US" dirty="0" smtClean="0"/>
              <a:t>Critical, rigid….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and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Content:</a:t>
            </a:r>
          </a:p>
          <a:p>
            <a:r>
              <a:rPr lang="en-US" dirty="0" smtClean="0"/>
              <a:t>Evaluation of knowledge base, GK, presentation skills, experience</a:t>
            </a:r>
          </a:p>
          <a:p>
            <a:r>
              <a:rPr lang="en-US" dirty="0" smtClean="0"/>
              <a:t>Method:</a:t>
            </a:r>
          </a:p>
          <a:p>
            <a:r>
              <a:rPr lang="en-US" dirty="0" smtClean="0"/>
              <a:t>Rating/evaluation maybe done in points/marks/grades or</a:t>
            </a:r>
          </a:p>
          <a:p>
            <a:r>
              <a:rPr lang="en-US" dirty="0" smtClean="0"/>
              <a:t>Outstanding/good/fair/poor</a:t>
            </a:r>
          </a:p>
          <a:p>
            <a:r>
              <a:rPr lang="en-US" dirty="0" smtClean="0"/>
              <a:t>Rating not to be done in presence of candidate, immediately after he/she leaves room</a:t>
            </a:r>
          </a:p>
          <a:p>
            <a:r>
              <a:rPr lang="en-US" dirty="0" smtClean="0"/>
              <a:t>Rating to be done independently of other panel members.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Group Discussion </a:t>
            </a:r>
          </a:p>
          <a:p>
            <a:r>
              <a:rPr lang="en-US" dirty="0" smtClean="0"/>
              <a:t>GD is a preferred means of screening and evaluation </a:t>
            </a:r>
          </a:p>
          <a:p>
            <a:r>
              <a:rPr lang="en-US" dirty="0" smtClean="0"/>
              <a:t>It simulates real life  work place situations</a:t>
            </a:r>
          </a:p>
          <a:p>
            <a:r>
              <a:rPr lang="en-US" dirty="0" smtClean="0"/>
              <a:t>Helps to select good team players</a:t>
            </a:r>
          </a:p>
          <a:p>
            <a:r>
              <a:rPr lang="en-US" dirty="0" smtClean="0"/>
              <a:t>Helps select skillful group communicators</a:t>
            </a:r>
          </a:p>
          <a:p>
            <a:r>
              <a:rPr lang="en-US" dirty="0" smtClean="0"/>
              <a:t>GD is conducted before selection interviews</a:t>
            </a:r>
          </a:p>
          <a:p>
            <a:r>
              <a:rPr lang="en-US" dirty="0" smtClean="0"/>
              <a:t>It tests communication skills, group </a:t>
            </a:r>
            <a:r>
              <a:rPr lang="en-US" dirty="0" err="1" smtClean="0"/>
              <a:t>behaviour</a:t>
            </a:r>
            <a:r>
              <a:rPr lang="en-US" dirty="0" smtClean="0"/>
              <a:t>, IQ, GK and listening skills of candidates.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203" y="7620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Conduct of GD</a:t>
            </a:r>
          </a:p>
          <a:p>
            <a:pPr>
              <a:buNone/>
            </a:pPr>
            <a:r>
              <a:rPr lang="en-US" dirty="0" smtClean="0"/>
              <a:t>A group of 10-12 persons is formed</a:t>
            </a:r>
          </a:p>
          <a:p>
            <a:pPr>
              <a:buNone/>
            </a:pPr>
            <a:r>
              <a:rPr lang="en-US" dirty="0" smtClean="0"/>
              <a:t>Topic for discussion is either given or chosen by the group</a:t>
            </a:r>
          </a:p>
          <a:p>
            <a:pPr>
              <a:buNone/>
            </a:pPr>
            <a:r>
              <a:rPr lang="en-US" dirty="0" smtClean="0"/>
              <a:t>Topics may be factual or abstract- current events, politics, sports, culture etc.,</a:t>
            </a:r>
          </a:p>
          <a:p>
            <a:pPr>
              <a:buNone/>
            </a:pPr>
            <a:r>
              <a:rPr lang="en-US" dirty="0" smtClean="0"/>
              <a:t>Discussion is limited  to 20-30 minutes</a:t>
            </a:r>
          </a:p>
          <a:p>
            <a:pPr>
              <a:buNone/>
            </a:pPr>
            <a:r>
              <a:rPr lang="en-IN" dirty="0" smtClean="0"/>
              <a:t>Topics may be given on the spot or a little before the GD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Evaluation at the GD</a:t>
            </a:r>
          </a:p>
          <a:p>
            <a:r>
              <a:rPr lang="en-US" dirty="0" smtClean="0"/>
              <a:t>You will be evaluated on:</a:t>
            </a:r>
          </a:p>
          <a:p>
            <a:r>
              <a:rPr lang="en-US" dirty="0" smtClean="0"/>
              <a:t>Poise, appearance and body language</a:t>
            </a:r>
          </a:p>
          <a:p>
            <a:r>
              <a:rPr lang="en-US" dirty="0" smtClean="0"/>
              <a:t>Self-confidence and assertiveness</a:t>
            </a:r>
          </a:p>
          <a:p>
            <a:r>
              <a:rPr lang="en-US" dirty="0" smtClean="0"/>
              <a:t>Listening skills</a:t>
            </a:r>
          </a:p>
          <a:p>
            <a:r>
              <a:rPr lang="en-US" dirty="0" smtClean="0"/>
              <a:t>Communication skills</a:t>
            </a:r>
          </a:p>
          <a:p>
            <a:r>
              <a:rPr lang="en-US" dirty="0" smtClean="0"/>
              <a:t>Leadership skills</a:t>
            </a:r>
          </a:p>
          <a:p>
            <a:r>
              <a:rPr lang="en-US" dirty="0" smtClean="0"/>
              <a:t>Role and group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Analytical and reasoning skills</a:t>
            </a:r>
          </a:p>
          <a:p>
            <a:r>
              <a:rPr lang="en-US" dirty="0" smtClean="0"/>
              <a:t>Time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668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You will be penalized for:</a:t>
            </a:r>
          </a:p>
          <a:p>
            <a:pPr>
              <a:buNone/>
            </a:pPr>
            <a:r>
              <a:rPr lang="en-US" dirty="0" smtClean="0"/>
              <a:t>Aggressive, domineering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Losing your temper</a:t>
            </a:r>
          </a:p>
          <a:p>
            <a:pPr>
              <a:buNone/>
            </a:pPr>
            <a:r>
              <a:rPr lang="en-US" dirty="0" smtClean="0"/>
              <a:t>Impatience</a:t>
            </a:r>
          </a:p>
          <a:p>
            <a:pPr>
              <a:buNone/>
            </a:pPr>
            <a:r>
              <a:rPr lang="en-US" dirty="0" smtClean="0"/>
              <a:t>Showing bias and prejudice</a:t>
            </a:r>
          </a:p>
          <a:p>
            <a:pPr>
              <a:buNone/>
            </a:pPr>
            <a:r>
              <a:rPr lang="en-US" dirty="0" smtClean="0"/>
              <a:t>Being irrelevant</a:t>
            </a:r>
          </a:p>
          <a:p>
            <a:pPr>
              <a:buNone/>
            </a:pPr>
            <a:r>
              <a:rPr lang="en-US" dirty="0" smtClean="0"/>
              <a:t>Poor listening skills</a:t>
            </a:r>
          </a:p>
          <a:p>
            <a:pPr>
              <a:buNone/>
            </a:pPr>
            <a:r>
              <a:rPr lang="en-US" dirty="0" smtClean="0"/>
              <a:t>Non-participation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Participation for GD involves:</a:t>
            </a:r>
          </a:p>
          <a:p>
            <a:r>
              <a:rPr lang="en-US" dirty="0" smtClean="0"/>
              <a:t>Being well informed and knowledgeable</a:t>
            </a:r>
          </a:p>
          <a:p>
            <a:r>
              <a:rPr lang="en-US" dirty="0" err="1" smtClean="0"/>
              <a:t>Practising</a:t>
            </a:r>
            <a:r>
              <a:rPr lang="en-US" dirty="0" smtClean="0"/>
              <a:t> active and reflexive listening</a:t>
            </a:r>
          </a:p>
          <a:p>
            <a:r>
              <a:rPr lang="en-US" dirty="0" smtClean="0"/>
              <a:t>Respecting and appreciating different points of view</a:t>
            </a:r>
          </a:p>
          <a:p>
            <a:r>
              <a:rPr lang="en-US" dirty="0" smtClean="0"/>
              <a:t>Developing logical reasoning skills</a:t>
            </a:r>
          </a:p>
          <a:p>
            <a:r>
              <a:rPr lang="en-US" dirty="0" err="1" smtClean="0"/>
              <a:t>Practising</a:t>
            </a:r>
            <a:r>
              <a:rPr lang="en-US" dirty="0" smtClean="0"/>
              <a:t> English speaking skills</a:t>
            </a:r>
          </a:p>
          <a:p>
            <a:r>
              <a:rPr lang="en-US" dirty="0" err="1" smtClean="0"/>
              <a:t>Practising</a:t>
            </a:r>
            <a:r>
              <a:rPr lang="en-US" dirty="0" smtClean="0"/>
              <a:t> voice modulation</a:t>
            </a:r>
          </a:p>
          <a:p>
            <a:pPr marL="0" indent="0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GD is a discussion not a debate</a:t>
            </a:r>
          </a:p>
          <a:p>
            <a:r>
              <a:rPr lang="en-US" dirty="0" smtClean="0"/>
              <a:t>Do not be one sided or have extreme views and opinions</a:t>
            </a:r>
          </a:p>
          <a:p>
            <a:r>
              <a:rPr lang="en-US" dirty="0" smtClean="0"/>
              <a:t>Discuss the topic from all points of view</a:t>
            </a:r>
          </a:p>
          <a:p>
            <a:r>
              <a:rPr lang="en-US" dirty="0" smtClean="0"/>
              <a:t>Be brief and to the point</a:t>
            </a:r>
          </a:p>
          <a:p>
            <a:r>
              <a:rPr lang="en-US" dirty="0" smtClean="0"/>
              <a:t>Present views in a logical and rational manner</a:t>
            </a:r>
          </a:p>
          <a:p>
            <a:r>
              <a:rPr lang="en-US" dirty="0" smtClean="0"/>
              <a:t>Be polite and respectful</a:t>
            </a:r>
          </a:p>
          <a:p>
            <a:r>
              <a:rPr lang="en-US" dirty="0" smtClean="0"/>
              <a:t>Summarize and try to arrive at a conclusion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Preparation for Interviews</a:t>
            </a:r>
          </a:p>
          <a:p>
            <a:r>
              <a:rPr lang="en-US" dirty="0" smtClean="0"/>
              <a:t>An employment interview is a meeting between two or more people- employer/s and applicant</a:t>
            </a:r>
          </a:p>
          <a:p>
            <a:r>
              <a:rPr lang="en-US" dirty="0" smtClean="0"/>
              <a:t>It is the first meeting for both with a view to get to know each other</a:t>
            </a:r>
          </a:p>
          <a:p>
            <a:r>
              <a:rPr lang="en-US" dirty="0" smtClean="0"/>
              <a:t>The employer’s aim is to find out the  candidate’s suitability and usefulness to the company</a:t>
            </a:r>
          </a:p>
          <a:p>
            <a:r>
              <a:rPr lang="en-US" dirty="0" smtClean="0"/>
              <a:t>The applicant’s aim is to find out  if the company is suitable for him/her </a:t>
            </a:r>
          </a:p>
          <a:p>
            <a:r>
              <a:rPr lang="en-US" dirty="0" smtClean="0"/>
              <a:t>A successful outcome is when both employer and applicant are satisfied that they have made the right choice.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1398</Words>
  <Application>Microsoft Office PowerPoint</Application>
  <PresentationFormat>On-screen Show (4:3)</PresentationFormat>
  <Paragraphs>196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Interviews – Types &amp; Techniques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Types of Interviews </vt:lpstr>
      <vt:lpstr>Types of Interviews</vt:lpstr>
      <vt:lpstr>One-one Interview</vt:lpstr>
      <vt:lpstr>Panel Interview</vt:lpstr>
      <vt:lpstr>WASP</vt:lpstr>
      <vt:lpstr>Interviews in Organizations</vt:lpstr>
      <vt:lpstr>Assessment/ Appraisal Interview </vt:lpstr>
      <vt:lpstr>Appraisal Interview</vt:lpstr>
      <vt:lpstr>Grievance Interview</vt:lpstr>
      <vt:lpstr>Grievance Interview</vt:lpstr>
      <vt:lpstr>Exit Interview</vt:lpstr>
      <vt:lpstr>Evaluation and Assesment</vt:lpstr>
      <vt:lpstr>Evaluation and Assessment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Communication</dc:title>
  <dc:creator>User</dc:creator>
  <cp:lastModifiedBy>USER</cp:lastModifiedBy>
  <cp:revision>49</cp:revision>
  <dcterms:created xsi:type="dcterms:W3CDTF">2006-08-16T00:00:00Z</dcterms:created>
  <dcterms:modified xsi:type="dcterms:W3CDTF">2015-11-28T03:17:04Z</dcterms:modified>
</cp:coreProperties>
</file>